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e552faa98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e552faa98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4b0bb508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44b0bb508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44b0bb5085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44b0bb5085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44b0bb508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44b0bb508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ea242a2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2ea242a2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ea242a2d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ea242a2d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44b0bb508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44b0bb508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2eab8a8bf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2eab8a8bf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eab8a8bf5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2eab8a8bf5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2eab8a8bf5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2eab8a8bf5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eab8a8bf5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9" name="Google Shape;369;g12eab8a8bf5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197f24648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197f24648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4b0bb5085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44b0bb5085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44b0bb5085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44b0bb5085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486abab8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486abab8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44b0bb508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44b0bb508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4b0bb508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4b0bb508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ea242a2d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ea242a2d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4b0bb508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44b0bb508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4b0bb508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44b0bb508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44b0bb508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44b0bb508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4b0bb508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44b0bb508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0" y="-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/>
          <p:nvPr/>
        </p:nvSpPr>
        <p:spPr>
          <a:xfrm>
            <a:off x="-11250" y="4096775"/>
            <a:ext cx="9159600" cy="104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0" y="1339825"/>
            <a:ext cx="4647000" cy="13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2677900"/>
            <a:ext cx="4647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75" y="360050"/>
            <a:ext cx="1497299" cy="2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2" type="subTitle"/>
          </p:nvPr>
        </p:nvSpPr>
        <p:spPr>
          <a:xfrm>
            <a:off x="412875" y="4096775"/>
            <a:ext cx="35547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2pPr>
            <a:lvl3pPr lvl="2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3pPr>
            <a:lvl4pPr lvl="3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4pPr>
            <a:lvl5pPr lvl="4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5pPr>
            <a:lvl6pPr lvl="5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6pPr>
            <a:lvl7pPr lvl="6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7pPr>
            <a:lvl8pPr lvl="7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8pPr>
            <a:lvl9pPr lvl="8" rtl="0">
              <a:spcBef>
                <a:spcPts val="1400"/>
              </a:spcBef>
              <a:spcAft>
                <a:spcPts val="1400"/>
              </a:spcAft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3" type="subTitle"/>
          </p:nvPr>
        </p:nvSpPr>
        <p:spPr>
          <a:xfrm>
            <a:off x="5477650" y="4096775"/>
            <a:ext cx="35547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2pPr>
            <a:lvl3pPr lvl="2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3pPr>
            <a:lvl4pPr lvl="3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4pPr>
            <a:lvl5pPr lvl="4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5pPr>
            <a:lvl6pPr lvl="5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6pPr>
            <a:lvl7pPr lvl="6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7pPr>
            <a:lvl8pPr lvl="7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8pPr>
            <a:lvl9pPr lvl="8" rtl="0" algn="r">
              <a:spcBef>
                <a:spcPts val="1400"/>
              </a:spcBef>
              <a:spcAft>
                <a:spcPts val="1400"/>
              </a:spcAft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a Title Slide">
  <p:cSld name="TITLE_1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50" y="1214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/>
          <p:nvPr/>
        </p:nvSpPr>
        <p:spPr>
          <a:xfrm>
            <a:off x="0" y="4096775"/>
            <a:ext cx="9144000" cy="10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7452" y="4717877"/>
            <a:ext cx="1481172" cy="2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50" y="372200"/>
            <a:ext cx="1368024" cy="2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type="ctrTitle"/>
          </p:nvPr>
        </p:nvSpPr>
        <p:spPr>
          <a:xfrm>
            <a:off x="311700" y="1506413"/>
            <a:ext cx="4647000" cy="13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311700" y="2844488"/>
            <a:ext cx="4647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" name="Google Shape;71;p15"/>
          <p:cNvSpPr txBox="1"/>
          <p:nvPr>
            <p:ph idx="2" type="subTitle"/>
          </p:nvPr>
        </p:nvSpPr>
        <p:spPr>
          <a:xfrm>
            <a:off x="412875" y="4096775"/>
            <a:ext cx="35547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2pPr>
            <a:lvl3pPr lvl="2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3pPr>
            <a:lvl4pPr lvl="3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4pPr>
            <a:lvl5pPr lvl="4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5pPr>
            <a:lvl6pPr lvl="5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6pPr>
            <a:lvl7pPr lvl="6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7pPr>
            <a:lvl8pPr lvl="7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8pPr>
            <a:lvl9pPr lvl="8" rtl="0">
              <a:spcBef>
                <a:spcPts val="1400"/>
              </a:spcBef>
              <a:spcAft>
                <a:spcPts val="1400"/>
              </a:spcAft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3" type="subTitle"/>
          </p:nvPr>
        </p:nvSpPr>
        <p:spPr>
          <a:xfrm>
            <a:off x="5477650" y="4096775"/>
            <a:ext cx="35547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2pPr>
            <a:lvl3pPr lvl="2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3pPr>
            <a:lvl4pPr lvl="3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4pPr>
            <a:lvl5pPr lvl="4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5pPr>
            <a:lvl6pPr lvl="5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6pPr>
            <a:lvl7pPr lvl="6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7pPr>
            <a:lvl8pPr lvl="7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8pPr>
            <a:lvl9pPr lvl="8" rtl="0" algn="r">
              <a:spcBef>
                <a:spcPts val="1400"/>
              </a:spcBef>
              <a:spcAft>
                <a:spcPts val="1400"/>
              </a:spcAft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isma Title Slide">
  <p:cSld name="TITLE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4" y="-125"/>
            <a:ext cx="913554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75" y="360050"/>
            <a:ext cx="1414390" cy="2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/>
          <p:nvPr/>
        </p:nvSpPr>
        <p:spPr>
          <a:xfrm>
            <a:off x="0" y="4096775"/>
            <a:ext cx="9144000" cy="104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type="ctrTitle"/>
          </p:nvPr>
        </p:nvSpPr>
        <p:spPr>
          <a:xfrm>
            <a:off x="311700" y="1393063"/>
            <a:ext cx="4647000" cy="13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311700" y="2731138"/>
            <a:ext cx="4647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7452" y="4717877"/>
            <a:ext cx="1481172" cy="2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idx="2" type="subTitle"/>
          </p:nvPr>
        </p:nvSpPr>
        <p:spPr>
          <a:xfrm>
            <a:off x="412875" y="4096775"/>
            <a:ext cx="35547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2pPr>
            <a:lvl3pPr lvl="2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3pPr>
            <a:lvl4pPr lvl="3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4pPr>
            <a:lvl5pPr lvl="4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5pPr>
            <a:lvl6pPr lvl="5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6pPr>
            <a:lvl7pPr lvl="6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7pPr>
            <a:lvl8pPr lvl="7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8pPr>
            <a:lvl9pPr lvl="8" rtl="0">
              <a:spcBef>
                <a:spcPts val="1400"/>
              </a:spcBef>
              <a:spcAft>
                <a:spcPts val="1400"/>
              </a:spcAft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3" type="subTitle"/>
          </p:nvPr>
        </p:nvSpPr>
        <p:spPr>
          <a:xfrm>
            <a:off x="5477650" y="4096775"/>
            <a:ext cx="35547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2pPr>
            <a:lvl3pPr lvl="2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3pPr>
            <a:lvl4pPr lvl="3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4pPr>
            <a:lvl5pPr lvl="4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5pPr>
            <a:lvl6pPr lvl="5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6pPr>
            <a:lvl7pPr lvl="6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7pPr>
            <a:lvl8pPr lvl="7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8pPr>
            <a:lvl9pPr lvl="8" rtl="0" algn="r">
              <a:spcBef>
                <a:spcPts val="1400"/>
              </a:spcBef>
              <a:spcAft>
                <a:spcPts val="1400"/>
              </a:spcAft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tex Title Slide">
  <p:cSld name="TITLE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75" y="360050"/>
            <a:ext cx="1439175" cy="2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/>
          <p:nvPr/>
        </p:nvSpPr>
        <p:spPr>
          <a:xfrm>
            <a:off x="0" y="4096775"/>
            <a:ext cx="9144000" cy="104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type="ctrTitle"/>
          </p:nvPr>
        </p:nvSpPr>
        <p:spPr>
          <a:xfrm>
            <a:off x="311700" y="1506413"/>
            <a:ext cx="4647000" cy="13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311700" y="2844488"/>
            <a:ext cx="4647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7452" y="4717877"/>
            <a:ext cx="1481172" cy="2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idx="2" type="subTitle"/>
          </p:nvPr>
        </p:nvSpPr>
        <p:spPr>
          <a:xfrm>
            <a:off x="412875" y="4096775"/>
            <a:ext cx="35547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2pPr>
            <a:lvl3pPr lvl="2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3pPr>
            <a:lvl4pPr lvl="3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4pPr>
            <a:lvl5pPr lvl="4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5pPr>
            <a:lvl6pPr lvl="5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6pPr>
            <a:lvl7pPr lvl="6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7pPr>
            <a:lvl8pPr lvl="7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8pPr>
            <a:lvl9pPr lvl="8" rtl="0">
              <a:spcBef>
                <a:spcPts val="1400"/>
              </a:spcBef>
              <a:spcAft>
                <a:spcPts val="1400"/>
              </a:spcAft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3" type="subTitle"/>
          </p:nvPr>
        </p:nvSpPr>
        <p:spPr>
          <a:xfrm>
            <a:off x="5477650" y="4096775"/>
            <a:ext cx="35547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2pPr>
            <a:lvl3pPr lvl="2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3pPr>
            <a:lvl4pPr lvl="3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4pPr>
            <a:lvl5pPr lvl="4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5pPr>
            <a:lvl6pPr lvl="5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6pPr>
            <a:lvl7pPr lvl="6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7pPr>
            <a:lvl8pPr lvl="7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8pPr>
            <a:lvl9pPr lvl="8" rtl="0" algn="r">
              <a:spcBef>
                <a:spcPts val="1400"/>
              </a:spcBef>
              <a:spcAft>
                <a:spcPts val="1400"/>
              </a:spcAft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tex Title Slide 1">
  <p:cSld name="TITLE_1_1_1_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810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-5040" l="-46162" r="20344" t="12721"/>
          <a:stretch/>
        </p:blipFill>
        <p:spPr>
          <a:xfrm>
            <a:off x="362459" y="0"/>
            <a:ext cx="8781542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41" y="372197"/>
            <a:ext cx="1368027" cy="27633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ctrTitle"/>
          </p:nvPr>
        </p:nvSpPr>
        <p:spPr>
          <a:xfrm>
            <a:off x="311700" y="1506413"/>
            <a:ext cx="4647000" cy="13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311700" y="2844488"/>
            <a:ext cx="4647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" name="Google Shape;97;p18"/>
          <p:cNvSpPr/>
          <p:nvPr/>
        </p:nvSpPr>
        <p:spPr>
          <a:xfrm>
            <a:off x="0" y="4096775"/>
            <a:ext cx="9144000" cy="1046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7452" y="4717877"/>
            <a:ext cx="1481172" cy="2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idx="2" type="subTitle"/>
          </p:nvPr>
        </p:nvSpPr>
        <p:spPr>
          <a:xfrm>
            <a:off x="412875" y="4096775"/>
            <a:ext cx="35547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2pPr>
            <a:lvl3pPr lvl="2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3pPr>
            <a:lvl4pPr lvl="3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4pPr>
            <a:lvl5pPr lvl="4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5pPr>
            <a:lvl6pPr lvl="5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6pPr>
            <a:lvl7pPr lvl="6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7pPr>
            <a:lvl8pPr lvl="7" rtl="0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8pPr>
            <a:lvl9pPr lvl="8" rtl="0">
              <a:spcBef>
                <a:spcPts val="1400"/>
              </a:spcBef>
              <a:spcAft>
                <a:spcPts val="1400"/>
              </a:spcAft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3" type="subTitle"/>
          </p:nvPr>
        </p:nvSpPr>
        <p:spPr>
          <a:xfrm>
            <a:off x="5477650" y="4096775"/>
            <a:ext cx="35547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2pPr>
            <a:lvl3pPr lvl="2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3pPr>
            <a:lvl4pPr lvl="3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4pPr>
            <a:lvl5pPr lvl="4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5pPr>
            <a:lvl6pPr lvl="5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6pPr>
            <a:lvl7pPr lvl="6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7pPr>
            <a:lvl8pPr lvl="7" rtl="0" algn="r">
              <a:spcBef>
                <a:spcPts val="14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8pPr>
            <a:lvl9pPr lvl="8" rtl="0" algn="r">
              <a:spcBef>
                <a:spcPts val="1400"/>
              </a:spcBef>
              <a:spcAft>
                <a:spcPts val="1400"/>
              </a:spcAft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" type="secHead">
  <p:cSld name="SECTION_HEAD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827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273" y="4933138"/>
            <a:ext cx="816176" cy="1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a Section Divider">
  <p:cSld name="SECTION_HEADER_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556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273" y="4933138"/>
            <a:ext cx="816176" cy="1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isma Section Divider">
  <p:cSld name="SECTION_HEADER_2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772"/>
            <a:ext cx="9144000" cy="514827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273" y="4933138"/>
            <a:ext cx="816176" cy="1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tex Section Divider">
  <p:cSld name="SECTION_HEADER_2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556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273" y="4933138"/>
            <a:ext cx="816176" cy="1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nit42 Section Divider">
  <p:cSld name="SECTION_HEADER_2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/>
          <p:nvPr/>
        </p:nvSpPr>
        <p:spPr>
          <a:xfrm>
            <a:off x="-89925" y="-35975"/>
            <a:ext cx="9351900" cy="5269500"/>
          </a:xfrm>
          <a:prstGeom prst="rect">
            <a:avLst/>
          </a:prstGeom>
          <a:solidFill>
            <a:srgbClr val="C846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20" name="Google Shape;12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273" y="4933138"/>
            <a:ext cx="816176" cy="1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 rotWithShape="1">
          <a:blip r:embed="rId3">
            <a:alphaModFix amt="20000"/>
          </a:blip>
          <a:srcRect b="12758" l="0" r="0" t="12758"/>
          <a:stretch/>
        </p:blipFill>
        <p:spPr>
          <a:xfrm>
            <a:off x="211350" y="-35975"/>
            <a:ext cx="8862198" cy="526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kyo Section Divider">
  <p:cSld name="SECTION_HEADER_2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/>
          <p:nvPr/>
        </p:nvSpPr>
        <p:spPr>
          <a:xfrm>
            <a:off x="-89925" y="-35975"/>
            <a:ext cx="9351900" cy="5269500"/>
          </a:xfrm>
          <a:prstGeom prst="rect">
            <a:avLst/>
          </a:prstGeom>
          <a:solidFill>
            <a:srgbClr val="7C82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 rotWithShape="1">
          <a:blip r:embed="rId2">
            <a:alphaModFix amt="10000"/>
          </a:blip>
          <a:srcRect b="13308" l="0" r="0" t="14049"/>
          <a:stretch/>
        </p:blipFill>
        <p:spPr>
          <a:xfrm>
            <a:off x="458025" y="-35975"/>
            <a:ext cx="7697249" cy="526949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273" y="4933138"/>
            <a:ext cx="816176" cy="1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Content" type="tx">
  <p:cSld name="TITLE_AND_BOD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311700" y="77724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92100" lvl="2" marL="13716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311700" y="4872025"/>
            <a:ext cx="4309200" cy="2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b="0" lang="en"/>
              <a:t>  |  © 2021 Palo Alto Networks, Inc. All rights reserved. Proprietary and confidential information.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Column Content" type="twoColTx">
  <p:cSld name="TITLE_AND_TWO_COLUMN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body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92100" lvl="2" marL="13716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2" type="body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92100" lvl="2" marL="13716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2" type="sldNum"/>
          </p:nvPr>
        </p:nvSpPr>
        <p:spPr>
          <a:xfrm>
            <a:off x="311700" y="4872025"/>
            <a:ext cx="4309200" cy="2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b="0" lang="en"/>
              <a:t>  |  © 2021 Palo Alto Networks, Inc. All rights reserved. Proprietary and confidential information.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-Column Content">
  <p:cSld name="ONE_COLUM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311700" y="77724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92100" lvl="2" marL="13716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8" name="Google Shape;138;p27"/>
          <p:cNvSpPr txBox="1"/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2" type="body"/>
          </p:nvPr>
        </p:nvSpPr>
        <p:spPr>
          <a:xfrm>
            <a:off x="3168000" y="77724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92100" lvl="2" marL="13716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3" type="body"/>
          </p:nvPr>
        </p:nvSpPr>
        <p:spPr>
          <a:xfrm>
            <a:off x="6024300" y="77724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92100" lvl="2" marL="13716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2" type="sldNum"/>
          </p:nvPr>
        </p:nvSpPr>
        <p:spPr>
          <a:xfrm>
            <a:off x="311700" y="4872025"/>
            <a:ext cx="4309200" cy="2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b="0" lang="en"/>
              <a:t>  |  © 2021 Palo Alto Networks, Inc. All rights reserved. Proprietary and confidential information.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Content with Side Graphic">
  <p:cSld name="TITLE_AND_BODY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4" name="Google Shape;144;p28"/>
          <p:cNvSpPr txBox="1"/>
          <p:nvPr>
            <p:ph idx="1" type="body"/>
          </p:nvPr>
        </p:nvSpPr>
        <p:spPr>
          <a:xfrm>
            <a:off x="311700" y="777250"/>
            <a:ext cx="562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92100" lvl="2" marL="13716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2" type="sldNum"/>
          </p:nvPr>
        </p:nvSpPr>
        <p:spPr>
          <a:xfrm>
            <a:off x="311700" y="4872025"/>
            <a:ext cx="4309200" cy="2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b="0" lang="en"/>
              <a:t>  |  © 2021 Palo Alto Networks, Inc. All rights reserved. Proprietary and confidential information.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8" name="Google Shape;148;p29"/>
          <p:cNvSpPr txBox="1"/>
          <p:nvPr>
            <p:ph idx="12" type="sldNum"/>
          </p:nvPr>
        </p:nvSpPr>
        <p:spPr>
          <a:xfrm>
            <a:off x="311700" y="4872025"/>
            <a:ext cx="4309200" cy="2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b="0" lang="en"/>
              <a:t>  |  © 2021 Palo Alto Networks, Inc. All rights reserved. Proprietary and confidential information.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idx="12" type="sldNum"/>
          </p:nvPr>
        </p:nvSpPr>
        <p:spPr>
          <a:xfrm>
            <a:off x="311700" y="4872025"/>
            <a:ext cx="4309200" cy="2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b="0" lang="en"/>
              <a:t>  |  © 2021 Palo Alto Networks, Inc. All rights reserved. Proprietary and confidential information.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TITLE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0" y="-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1"/>
          <p:cNvSpPr/>
          <p:nvPr/>
        </p:nvSpPr>
        <p:spPr>
          <a:xfrm>
            <a:off x="-11250" y="4096775"/>
            <a:ext cx="9159600" cy="109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75" y="360050"/>
            <a:ext cx="1497299" cy="2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1"/>
          <p:cNvSpPr txBox="1"/>
          <p:nvPr/>
        </p:nvSpPr>
        <p:spPr>
          <a:xfrm>
            <a:off x="311700" y="16570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311700" y="409677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paloaltonetworks.com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a Thank You Slide">
  <p:cSld name="TITLE_1_2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50" y="1214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2"/>
          <p:cNvSpPr/>
          <p:nvPr/>
        </p:nvSpPr>
        <p:spPr>
          <a:xfrm>
            <a:off x="0" y="4096775"/>
            <a:ext cx="9144000" cy="10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7452" y="4717877"/>
            <a:ext cx="1481172" cy="2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50" y="372200"/>
            <a:ext cx="1368024" cy="2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2"/>
          <p:cNvSpPr txBox="1"/>
          <p:nvPr/>
        </p:nvSpPr>
        <p:spPr>
          <a:xfrm>
            <a:off x="311700" y="16570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32"/>
          <p:cNvSpPr txBox="1"/>
          <p:nvPr/>
        </p:nvSpPr>
        <p:spPr>
          <a:xfrm>
            <a:off x="311700" y="409677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paloaltonetworks.com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isma Thank You Slide">
  <p:cSld name="TITLE_1_1_3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4" y="-125"/>
            <a:ext cx="913554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75" y="360050"/>
            <a:ext cx="1414390" cy="2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3"/>
          <p:cNvSpPr/>
          <p:nvPr/>
        </p:nvSpPr>
        <p:spPr>
          <a:xfrm>
            <a:off x="0" y="4096775"/>
            <a:ext cx="9144000" cy="104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7452" y="4717877"/>
            <a:ext cx="1481172" cy="2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3"/>
          <p:cNvSpPr txBox="1"/>
          <p:nvPr/>
        </p:nvSpPr>
        <p:spPr>
          <a:xfrm>
            <a:off x="311700" y="16570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311700" y="409677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paloaltonetworks.com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tex Thank You Slide">
  <p:cSld name="TITLE_1_1_1_2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75" y="360050"/>
            <a:ext cx="1439175" cy="2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4"/>
          <p:cNvSpPr/>
          <p:nvPr/>
        </p:nvSpPr>
        <p:spPr>
          <a:xfrm>
            <a:off x="0" y="4096775"/>
            <a:ext cx="9144000" cy="104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7452" y="4717877"/>
            <a:ext cx="1481172" cy="2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4"/>
          <p:cNvSpPr txBox="1"/>
          <p:nvPr/>
        </p:nvSpPr>
        <p:spPr>
          <a:xfrm>
            <a:off x="311700" y="16570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34"/>
          <p:cNvSpPr txBox="1"/>
          <p:nvPr/>
        </p:nvSpPr>
        <p:spPr>
          <a:xfrm>
            <a:off x="311700" y="409677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paloaltonetworks.com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nit 42 Thank You Slide">
  <p:cSld name="TITLE_1_1_1_2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/>
          <p:nvPr/>
        </p:nvSpPr>
        <p:spPr>
          <a:xfrm>
            <a:off x="810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5"/>
          <p:cNvPicPr preferRelativeResize="0"/>
          <p:nvPr/>
        </p:nvPicPr>
        <p:blipFill rotWithShape="1">
          <a:blip r:embed="rId2">
            <a:alphaModFix/>
          </a:blip>
          <a:srcRect b="-5040" l="-46162" r="20344" t="12721"/>
          <a:stretch/>
        </p:blipFill>
        <p:spPr>
          <a:xfrm>
            <a:off x="362459" y="0"/>
            <a:ext cx="8781542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41" y="372197"/>
            <a:ext cx="1368027" cy="27633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5"/>
          <p:cNvSpPr/>
          <p:nvPr/>
        </p:nvSpPr>
        <p:spPr>
          <a:xfrm>
            <a:off x="0" y="4096775"/>
            <a:ext cx="9144000" cy="1046700"/>
          </a:xfrm>
          <a:prstGeom prst="rect">
            <a:avLst/>
          </a:prstGeom>
          <a:solidFill>
            <a:srgbClr val="C747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7452" y="4717877"/>
            <a:ext cx="1481172" cy="2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5"/>
          <p:cNvSpPr txBox="1"/>
          <p:nvPr/>
        </p:nvSpPr>
        <p:spPr>
          <a:xfrm>
            <a:off x="311700" y="16570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35"/>
          <p:cNvSpPr txBox="1"/>
          <p:nvPr/>
        </p:nvSpPr>
        <p:spPr>
          <a:xfrm>
            <a:off x="311700" y="409677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paloaltonetworks.com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/>
          <p:nvPr/>
        </p:nvSpPr>
        <p:spPr>
          <a:xfrm>
            <a:off x="0" y="19"/>
            <a:ext cx="9144000" cy="5143500"/>
          </a:xfrm>
          <a:prstGeom prst="rect">
            <a:avLst/>
          </a:prstGeom>
          <a:gradFill>
            <a:gsLst>
              <a:gs pos="0">
                <a:srgbClr val="96C52E"/>
              </a:gs>
              <a:gs pos="39000">
                <a:srgbClr val="96C52E"/>
              </a:gs>
              <a:gs pos="100000">
                <a:srgbClr val="DFE52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6"/>
          <p:cNvSpPr/>
          <p:nvPr/>
        </p:nvSpPr>
        <p:spPr>
          <a:xfrm flipH="1">
            <a:off x="-100" y="4393421"/>
            <a:ext cx="3492600" cy="750000"/>
          </a:xfrm>
          <a:prstGeom prst="triangle">
            <a:avLst>
              <a:gd fmla="val 10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439998">
            <a:off x="321272" y="4257484"/>
            <a:ext cx="1263924" cy="6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6"/>
          <p:cNvSpPr txBox="1"/>
          <p:nvPr>
            <p:ph idx="1" type="body"/>
          </p:nvPr>
        </p:nvSpPr>
        <p:spPr>
          <a:xfrm>
            <a:off x="490047" y="998622"/>
            <a:ext cx="68286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spcBef>
                <a:spcPts val="1400"/>
              </a:spcBef>
              <a:spcAft>
                <a:spcPts val="0"/>
              </a:spcAft>
              <a:buSzPts val="1600"/>
              <a:buNone/>
              <a:defRPr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91" name="Google Shape;191;p36"/>
          <p:cNvSpPr/>
          <p:nvPr/>
        </p:nvSpPr>
        <p:spPr>
          <a:xfrm flipH="1" rot="10800000">
            <a:off x="5651500" y="98"/>
            <a:ext cx="3492600" cy="750000"/>
          </a:xfrm>
          <a:prstGeom prst="triangle">
            <a:avLst>
              <a:gd fmla="val 10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/>
          <p:nvPr/>
        </p:nvSpPr>
        <p:spPr>
          <a:xfrm>
            <a:off x="0" y="19"/>
            <a:ext cx="9144000" cy="5143500"/>
          </a:xfrm>
          <a:prstGeom prst="rect">
            <a:avLst/>
          </a:prstGeom>
          <a:gradFill>
            <a:gsLst>
              <a:gs pos="0">
                <a:srgbClr val="0A94C4"/>
              </a:gs>
              <a:gs pos="39000">
                <a:srgbClr val="0A94C4"/>
              </a:gs>
              <a:gs pos="100000">
                <a:srgbClr val="7DCFD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7"/>
          <p:cNvSpPr txBox="1"/>
          <p:nvPr>
            <p:ph idx="1" type="body"/>
          </p:nvPr>
        </p:nvSpPr>
        <p:spPr>
          <a:xfrm>
            <a:off x="237799" y="1391957"/>
            <a:ext cx="8780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spcBef>
                <a:spcPts val="1400"/>
              </a:spcBef>
              <a:spcAft>
                <a:spcPts val="0"/>
              </a:spcAft>
              <a:buSzPts val="1600"/>
              <a:buNone/>
              <a:defRPr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pic>
        <p:nvPicPr>
          <p:cNvPr id="195" name="Google Shape;19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07079" y="4292981"/>
            <a:ext cx="1093160" cy="58434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7"/>
          <p:cNvSpPr/>
          <p:nvPr/>
        </p:nvSpPr>
        <p:spPr>
          <a:xfrm>
            <a:off x="1386309" y="-613928"/>
            <a:ext cx="6371400" cy="6371400"/>
          </a:xfrm>
          <a:prstGeom prst="ellipse">
            <a:avLst/>
          </a:prstGeom>
          <a:noFill/>
          <a:ln cap="flat" cmpd="sng" w="9525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rmal slide">
  <p:cSld name="Normal slide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/>
          <p:nvPr>
            <p:ph type="title"/>
          </p:nvPr>
        </p:nvSpPr>
        <p:spPr>
          <a:xfrm>
            <a:off x="317539" y="205981"/>
            <a:ext cx="84714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E95C4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99" name="Google Shape;199;p38"/>
          <p:cNvSpPr txBox="1"/>
          <p:nvPr>
            <p:ph idx="1" type="body"/>
          </p:nvPr>
        </p:nvSpPr>
        <p:spPr>
          <a:xfrm>
            <a:off x="317500" y="742950"/>
            <a:ext cx="8471400" cy="3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spcBef>
                <a:spcPts val="14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00" name="Google Shape;200;p38"/>
          <p:cNvSpPr txBox="1"/>
          <p:nvPr>
            <p:ph idx="12" type="sldNum"/>
          </p:nvPr>
        </p:nvSpPr>
        <p:spPr>
          <a:xfrm>
            <a:off x="317501" y="4905604"/>
            <a:ext cx="34368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|  © 2018, Palo Alto Networks. All Rights Reserved.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/>
          <p:nvPr/>
        </p:nvSpPr>
        <p:spPr>
          <a:xfrm>
            <a:off x="0" y="19"/>
            <a:ext cx="9144000" cy="5143500"/>
          </a:xfrm>
          <a:prstGeom prst="rect">
            <a:avLst/>
          </a:prstGeom>
          <a:gradFill>
            <a:gsLst>
              <a:gs pos="0">
                <a:srgbClr val="96C52E"/>
              </a:gs>
              <a:gs pos="39000">
                <a:srgbClr val="96C52E"/>
              </a:gs>
              <a:gs pos="100000">
                <a:srgbClr val="DFE52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9"/>
          <p:cNvSpPr txBox="1"/>
          <p:nvPr>
            <p:ph idx="1" type="body"/>
          </p:nvPr>
        </p:nvSpPr>
        <p:spPr>
          <a:xfrm>
            <a:off x="237799" y="1391957"/>
            <a:ext cx="8780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spcBef>
                <a:spcPts val="1400"/>
              </a:spcBef>
              <a:spcAft>
                <a:spcPts val="0"/>
              </a:spcAft>
              <a:buSzPts val="1600"/>
              <a:buNone/>
              <a:defRPr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04" name="Google Shape;204;p39"/>
          <p:cNvSpPr/>
          <p:nvPr/>
        </p:nvSpPr>
        <p:spPr>
          <a:xfrm>
            <a:off x="1386309" y="-613928"/>
            <a:ext cx="6371400" cy="6371400"/>
          </a:xfrm>
          <a:prstGeom prst="ellipse">
            <a:avLst/>
          </a:prstGeom>
          <a:noFill/>
          <a:ln cap="flat" cmpd="sng" w="9525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09070" y="4293512"/>
            <a:ext cx="1092803" cy="584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rmal slide 1">
  <p:cSld name="3_Normal slide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/>
          <p:nvPr>
            <p:ph type="title"/>
          </p:nvPr>
        </p:nvSpPr>
        <p:spPr>
          <a:xfrm>
            <a:off x="317539" y="205981"/>
            <a:ext cx="84714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E95C4"/>
              </a:buClr>
              <a:buSzPts val="1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40"/>
          <p:cNvSpPr txBox="1"/>
          <p:nvPr>
            <p:ph idx="1" type="body"/>
          </p:nvPr>
        </p:nvSpPr>
        <p:spPr>
          <a:xfrm>
            <a:off x="317500" y="742950"/>
            <a:ext cx="8471400" cy="3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40"/>
          <p:cNvSpPr txBox="1"/>
          <p:nvPr>
            <p:ph idx="12" type="sldNum"/>
          </p:nvPr>
        </p:nvSpPr>
        <p:spPr>
          <a:xfrm>
            <a:off x="317501" y="4905604"/>
            <a:ext cx="34368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1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1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1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1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1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1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1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1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  <a:defRPr b="1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|  © 2018 Palo Alto Networks, Inc. All Rights Reserved.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/>
          <p:nvPr/>
        </p:nvSpPr>
        <p:spPr>
          <a:xfrm>
            <a:off x="0" y="19"/>
            <a:ext cx="9144000" cy="5143500"/>
          </a:xfrm>
          <a:prstGeom prst="rect">
            <a:avLst/>
          </a:prstGeom>
          <a:gradFill>
            <a:gsLst>
              <a:gs pos="0">
                <a:srgbClr val="E46802"/>
              </a:gs>
              <a:gs pos="20000">
                <a:srgbClr val="E46802"/>
              </a:gs>
              <a:gs pos="100000">
                <a:srgbClr val="FFC418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1"/>
          <p:cNvSpPr txBox="1"/>
          <p:nvPr>
            <p:ph idx="1" type="body"/>
          </p:nvPr>
        </p:nvSpPr>
        <p:spPr>
          <a:xfrm>
            <a:off x="237799" y="1391957"/>
            <a:ext cx="8780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spcBef>
                <a:spcPts val="1400"/>
              </a:spcBef>
              <a:spcAft>
                <a:spcPts val="0"/>
              </a:spcAft>
              <a:buSzPts val="1600"/>
              <a:buNone/>
              <a:defRPr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13" name="Google Shape;213;p41"/>
          <p:cNvSpPr/>
          <p:nvPr/>
        </p:nvSpPr>
        <p:spPr>
          <a:xfrm>
            <a:off x="1386309" y="-613928"/>
            <a:ext cx="6371400" cy="6371400"/>
          </a:xfrm>
          <a:prstGeom prst="ellipse">
            <a:avLst/>
          </a:prstGeom>
          <a:noFill/>
          <a:ln cap="flat" cmpd="sng" w="9525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08076" y="4293512"/>
            <a:ext cx="1094792" cy="584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Normal slide">
  <p:cSld name="1_Normal slide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>
            <p:ph type="title"/>
          </p:nvPr>
        </p:nvSpPr>
        <p:spPr>
          <a:xfrm>
            <a:off x="317539" y="205981"/>
            <a:ext cx="84714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E95C4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7" name="Google Shape;217;p42"/>
          <p:cNvSpPr txBox="1"/>
          <p:nvPr>
            <p:ph idx="1" type="body"/>
          </p:nvPr>
        </p:nvSpPr>
        <p:spPr>
          <a:xfrm>
            <a:off x="317501" y="742950"/>
            <a:ext cx="4093200" cy="3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spcBef>
                <a:spcPts val="14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18" name="Google Shape;218;p42"/>
          <p:cNvSpPr txBox="1"/>
          <p:nvPr>
            <p:ph idx="12" type="sldNum"/>
          </p:nvPr>
        </p:nvSpPr>
        <p:spPr>
          <a:xfrm>
            <a:off x="317501" y="4905604"/>
            <a:ext cx="34368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spcAft>
                <a:spcPts val="0"/>
              </a:spcAft>
              <a:buNone/>
              <a:defRPr b="1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spcAft>
                <a:spcPts val="0"/>
              </a:spcAft>
              <a:buNone/>
              <a:defRPr b="1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spcAft>
                <a:spcPts val="0"/>
              </a:spcAft>
              <a:buNone/>
              <a:defRPr b="1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spcAft>
                <a:spcPts val="0"/>
              </a:spcAft>
              <a:buNone/>
              <a:defRPr b="1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spcAft>
                <a:spcPts val="0"/>
              </a:spcAft>
              <a:buNone/>
              <a:defRPr b="1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spcAft>
                <a:spcPts val="0"/>
              </a:spcAft>
              <a:buNone/>
              <a:defRPr b="1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spcAft>
                <a:spcPts val="0"/>
              </a:spcAft>
              <a:buNone/>
              <a:defRPr b="1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spcAft>
                <a:spcPts val="0"/>
              </a:spcAft>
              <a:buNone/>
              <a:defRPr b="1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|  © 201</a:t>
            </a:r>
            <a:r>
              <a:rPr lang="en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r>
              <a:rPr lang="en"/>
              <a:t> Palo Alto Networks, Inc. All Rights Reserved.</a:t>
            </a:r>
            <a:endParaRPr/>
          </a:p>
        </p:txBody>
      </p:sp>
      <p:sp>
        <p:nvSpPr>
          <p:cNvPr id="219" name="Google Shape;219;p42"/>
          <p:cNvSpPr txBox="1"/>
          <p:nvPr>
            <p:ph idx="2" type="body"/>
          </p:nvPr>
        </p:nvSpPr>
        <p:spPr>
          <a:xfrm>
            <a:off x="4695832" y="742950"/>
            <a:ext cx="4093200" cy="3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spcBef>
                <a:spcPts val="14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Normal slide">
  <p:cSld name="2_Normal slide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3"/>
          <p:cNvSpPr txBox="1"/>
          <p:nvPr>
            <p:ph type="title"/>
          </p:nvPr>
        </p:nvSpPr>
        <p:spPr>
          <a:xfrm>
            <a:off x="317539" y="205981"/>
            <a:ext cx="84714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E95C4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2" name="Google Shape;222;p43"/>
          <p:cNvSpPr txBox="1"/>
          <p:nvPr>
            <p:ph idx="1" type="body"/>
          </p:nvPr>
        </p:nvSpPr>
        <p:spPr>
          <a:xfrm>
            <a:off x="317501" y="742950"/>
            <a:ext cx="2654400" cy="3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spcBef>
                <a:spcPts val="14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23" name="Google Shape;223;p43"/>
          <p:cNvSpPr txBox="1"/>
          <p:nvPr>
            <p:ph idx="12" type="sldNum"/>
          </p:nvPr>
        </p:nvSpPr>
        <p:spPr>
          <a:xfrm>
            <a:off x="317501" y="4905604"/>
            <a:ext cx="34368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spcAft>
                <a:spcPts val="0"/>
              </a:spcAft>
              <a:buNone/>
              <a:defRPr b="1" sz="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spcAft>
                <a:spcPts val="0"/>
              </a:spcAft>
              <a:buNone/>
              <a:defRPr b="1" sz="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spcAft>
                <a:spcPts val="0"/>
              </a:spcAft>
              <a:buNone/>
              <a:defRPr b="1" sz="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spcAft>
                <a:spcPts val="0"/>
              </a:spcAft>
              <a:buNone/>
              <a:defRPr b="1" sz="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spcAft>
                <a:spcPts val="0"/>
              </a:spcAft>
              <a:buNone/>
              <a:defRPr b="1" sz="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spcAft>
                <a:spcPts val="0"/>
              </a:spcAft>
              <a:buNone/>
              <a:defRPr b="1" sz="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spcAft>
                <a:spcPts val="0"/>
              </a:spcAft>
              <a:buNone/>
              <a:defRPr b="1" sz="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spcAft>
                <a:spcPts val="0"/>
              </a:spcAft>
              <a:buNone/>
              <a:defRPr b="1" sz="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|  © 2019 Palo Alto Networks, Inc. All Rights Reserved.</a:t>
            </a:r>
            <a:endParaRPr/>
          </a:p>
        </p:txBody>
      </p:sp>
      <p:sp>
        <p:nvSpPr>
          <p:cNvPr id="224" name="Google Shape;224;p43"/>
          <p:cNvSpPr txBox="1"/>
          <p:nvPr>
            <p:ph idx="2" type="body"/>
          </p:nvPr>
        </p:nvSpPr>
        <p:spPr>
          <a:xfrm>
            <a:off x="3226102" y="742950"/>
            <a:ext cx="2654400" cy="3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spcBef>
                <a:spcPts val="14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25" name="Google Shape;225;p43"/>
          <p:cNvSpPr txBox="1"/>
          <p:nvPr>
            <p:ph idx="3" type="body"/>
          </p:nvPr>
        </p:nvSpPr>
        <p:spPr>
          <a:xfrm>
            <a:off x="6134703" y="742950"/>
            <a:ext cx="2654400" cy="3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spcBef>
                <a:spcPts val="14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1" y="1191"/>
            <a:ext cx="1190" cy="119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4"/>
          <p:cNvSpPr txBox="1"/>
          <p:nvPr>
            <p:ph type="title"/>
          </p:nvPr>
        </p:nvSpPr>
        <p:spPr>
          <a:xfrm>
            <a:off x="416052" y="129159"/>
            <a:ext cx="83118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9" name="Google Shape;229;p44"/>
          <p:cNvSpPr txBox="1"/>
          <p:nvPr>
            <p:ph idx="1" type="subTitle"/>
          </p:nvPr>
        </p:nvSpPr>
        <p:spPr>
          <a:xfrm>
            <a:off x="416052" y="428494"/>
            <a:ext cx="8311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 b="0" sz="1400"/>
            </a:lvl1pPr>
            <a:lvl2pPr lvl="1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•"/>
              <a:defRPr/>
            </a:lvl2pPr>
            <a:lvl3pPr lvl="2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‒"/>
              <a:defRPr/>
            </a:lvl3pPr>
            <a:lvl4pPr lvl="3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4pPr>
            <a:lvl5pPr lvl="4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̶"/>
              <a:defRPr/>
            </a:lvl5pPr>
            <a:lvl6pPr lvl="5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6pPr>
            <a:lvl7pPr lvl="6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7pPr>
            <a:lvl8pPr lvl="7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8pPr>
            <a:lvl9pPr lvl="8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Char char="▫"/>
              <a:defRPr/>
            </a:lvl9pPr>
          </a:lstStyle>
          <a:p/>
        </p:txBody>
      </p:sp>
      <p:sp>
        <p:nvSpPr>
          <p:cNvPr id="230" name="Google Shape;230;p44"/>
          <p:cNvSpPr/>
          <p:nvPr/>
        </p:nvSpPr>
        <p:spPr>
          <a:xfrm>
            <a:off x="8707279" y="4989751"/>
            <a:ext cx="244200" cy="10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" sz="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7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44"/>
          <p:cNvSpPr txBox="1"/>
          <p:nvPr>
            <p:ph idx="2" type="body"/>
          </p:nvPr>
        </p:nvSpPr>
        <p:spPr>
          <a:xfrm>
            <a:off x="416051" y="31198"/>
            <a:ext cx="2882400" cy="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Char char="​"/>
              <a:defRPr b="0" sz="600"/>
            </a:lvl1pPr>
            <a:lvl2pPr indent="-32385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‒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̶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Char char="▫"/>
              <a:defRPr/>
            </a:lvl9pPr>
          </a:lstStyle>
          <a:p/>
        </p:txBody>
      </p:sp>
      <p:sp>
        <p:nvSpPr>
          <p:cNvPr id="232" name="Google Shape;232;p44"/>
          <p:cNvSpPr txBox="1"/>
          <p:nvPr>
            <p:ph idx="11" type="ftr"/>
          </p:nvPr>
        </p:nvSpPr>
        <p:spPr>
          <a:xfrm>
            <a:off x="416052" y="5007063"/>
            <a:ext cx="14802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3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5" name="Google Shape;235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6" name="Google Shape;23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6"/>
          <p:cNvSpPr txBox="1"/>
          <p:nvPr>
            <p:ph type="title"/>
          </p:nvPr>
        </p:nvSpPr>
        <p:spPr>
          <a:xfrm>
            <a:off x="342900" y="205978"/>
            <a:ext cx="84408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39" name="Google Shape;239;p46"/>
          <p:cNvSpPr txBox="1"/>
          <p:nvPr>
            <p:ph idx="1" type="body"/>
          </p:nvPr>
        </p:nvSpPr>
        <p:spPr>
          <a:xfrm>
            <a:off x="342900" y="801290"/>
            <a:ext cx="8440800" cy="3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316989"/>
              </a:buClr>
              <a:buSzPts val="1800"/>
              <a:buFont typeface="Noto Sans Symbols"/>
              <a:buChar char="▪"/>
              <a:defRPr/>
            </a:lvl1pPr>
            <a:lvl2pPr indent="-330200" lvl="1" marL="914400" rtl="0" algn="l">
              <a:spcBef>
                <a:spcPts val="320"/>
              </a:spcBef>
              <a:spcAft>
                <a:spcPts val="0"/>
              </a:spcAft>
              <a:buClr>
                <a:srgbClr val="316989"/>
              </a:buClr>
              <a:buSzPts val="1600"/>
              <a:buFont typeface="Noto Sans Symbols"/>
              <a:buChar char="▪"/>
              <a:defRPr/>
            </a:lvl2pPr>
            <a:lvl3pPr indent="-317500" lvl="2" marL="1371600" rtl="0" algn="l">
              <a:spcBef>
                <a:spcPts val="280"/>
              </a:spcBef>
              <a:spcAft>
                <a:spcPts val="0"/>
              </a:spcAft>
              <a:buClr>
                <a:srgbClr val="316989"/>
              </a:buClr>
              <a:buSzPts val="1400"/>
              <a:buFont typeface="Noto Sans Symbols"/>
              <a:buChar char="▪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rgbClr val="316989"/>
              </a:buClr>
              <a:buSzPts val="1800"/>
              <a:buFont typeface="Noto Sans Symbols"/>
              <a:buChar char="▪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rgbClr val="316989"/>
              </a:buClr>
              <a:buSzPts val="1800"/>
              <a:buFont typeface="Noto Sans Symbols"/>
              <a:buChar char="▪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40" name="Google Shape;240;p46"/>
          <p:cNvSpPr txBox="1"/>
          <p:nvPr>
            <p:ph idx="12" type="sldNum"/>
          </p:nvPr>
        </p:nvSpPr>
        <p:spPr>
          <a:xfrm>
            <a:off x="342900" y="4817269"/>
            <a:ext cx="269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|  ©2014, Palo Alto Networks. Confidential and Proprietary. </a:t>
            </a:r>
            <a:endParaRPr b="1"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rmal slide_1" showMasterSp="0">
  <p:cSld name="Normal slide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7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4;p1" id="243" name="Google Shape;24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272" y="4941048"/>
            <a:ext cx="816176" cy="14927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7"/>
          <p:cNvSpPr txBox="1"/>
          <p:nvPr>
            <p:ph type="title"/>
          </p:nvPr>
        </p:nvSpPr>
        <p:spPr>
          <a:xfrm>
            <a:off x="317538" y="205981"/>
            <a:ext cx="84714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45" name="Google Shape;245;p47"/>
          <p:cNvSpPr txBox="1"/>
          <p:nvPr>
            <p:ph idx="1" type="body"/>
          </p:nvPr>
        </p:nvSpPr>
        <p:spPr>
          <a:xfrm>
            <a:off x="317500" y="742950"/>
            <a:ext cx="8471400" cy="3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" name="Google Shape;246;p47"/>
          <p:cNvSpPr txBox="1"/>
          <p:nvPr>
            <p:ph idx="12" type="sldNum"/>
          </p:nvPr>
        </p:nvSpPr>
        <p:spPr>
          <a:xfrm>
            <a:off x="317500" y="4924803"/>
            <a:ext cx="1890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Montserrat"/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Montserrat"/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Montserrat"/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Montserrat"/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Montserrat"/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Montserrat"/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Montserrat"/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Montserrat"/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Montserrat"/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1.xml"/><Relationship Id="rId3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0.xml"/><Relationship Id="rId32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23.xml"/><Relationship Id="rId35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36" Type="http://schemas.openxmlformats.org/officeDocument/2006/relationships/theme" Target="../theme/theme3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77724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○"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92100" lvl="2" marL="13716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21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2100" lvl="4" marL="22860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210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21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21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21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311700" y="4872025"/>
            <a:ext cx="4309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b="1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b="1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b="1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b="1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b="1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b="1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b="1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b="1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b="0" lang="en"/>
              <a:t>  |  © 2021 Palo Alto Networks, Inc. All rights reserved. Proprietary and confidential information.</a:t>
            </a:r>
            <a:endParaRPr b="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155273" y="4941048"/>
            <a:ext cx="816176" cy="149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</p:sldLayoutIdLst>
  <mc:AlternateContent>
    <mc:Choice Requires="p14">
      <p:transition p14:dur="2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8"/>
          <p:cNvSpPr txBox="1"/>
          <p:nvPr>
            <p:ph type="ctrTitle"/>
          </p:nvPr>
        </p:nvSpPr>
        <p:spPr>
          <a:xfrm>
            <a:off x="27000" y="1715450"/>
            <a:ext cx="6093900" cy="16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Hunting Unsigned DLLs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to find APTs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Daniela Shalev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252" name="Google Shape;252;p48"/>
          <p:cNvSpPr txBox="1"/>
          <p:nvPr>
            <p:ph idx="2" type="subTitle"/>
          </p:nvPr>
        </p:nvSpPr>
        <p:spPr>
          <a:xfrm>
            <a:off x="412875" y="4096775"/>
            <a:ext cx="35547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00"/>
              </a:spcAft>
              <a:buNone/>
            </a:pPr>
            <a:r>
              <a:rPr lang="en"/>
              <a:t>March</a:t>
            </a:r>
            <a:r>
              <a:rPr lang="en"/>
              <a:t> 18</a:t>
            </a:r>
            <a:r>
              <a:rPr lang="en"/>
              <a:t>,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7"/>
          <p:cNvSpPr txBox="1"/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Lazarus Attack 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09" name="Google Shape;309;p57"/>
          <p:cNvSpPr txBox="1"/>
          <p:nvPr/>
        </p:nvSpPr>
        <p:spPr>
          <a:xfrm>
            <a:off x="424950" y="942550"/>
            <a:ext cx="751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3250"/>
            <a:ext cx="8839199" cy="28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7"/>
          <p:cNvSpPr/>
          <p:nvPr/>
        </p:nvSpPr>
        <p:spPr>
          <a:xfrm>
            <a:off x="983275" y="2819825"/>
            <a:ext cx="504300" cy="8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7"/>
          <p:cNvSpPr/>
          <p:nvPr/>
        </p:nvSpPr>
        <p:spPr>
          <a:xfrm>
            <a:off x="5005550" y="2819825"/>
            <a:ext cx="495900" cy="9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60000"/>
          </a:srgbClr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8"/>
          <p:cNvSpPr txBox="1"/>
          <p:nvPr>
            <p:ph type="title"/>
          </p:nvPr>
        </p:nvSpPr>
        <p:spPr>
          <a:xfrm>
            <a:off x="317538" y="205981"/>
            <a:ext cx="8471400" cy="32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Lazarus Payloads</a:t>
            </a:r>
            <a:endParaRPr/>
          </a:p>
        </p:txBody>
      </p:sp>
      <p:sp>
        <p:nvSpPr>
          <p:cNvPr id="318" name="Google Shape;318;p58"/>
          <p:cNvSpPr txBox="1"/>
          <p:nvPr>
            <p:ph idx="1" type="body"/>
          </p:nvPr>
        </p:nvSpPr>
        <p:spPr>
          <a:xfrm>
            <a:off x="264850" y="742950"/>
            <a:ext cx="8471400" cy="3847200"/>
          </a:xfrm>
          <a:prstGeom prst="rect">
            <a:avLst/>
          </a:prstGeom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Executed via DLL Hijacking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Malware implementation inside an open-source self-compiled code (BugTrap)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Dynamically allocated shellcodes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Staged payloads -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Information Gathering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Reverse Shell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725" y="1502800"/>
            <a:ext cx="4318525" cy="32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Study Case #2</a:t>
            </a:r>
            <a:br>
              <a:rPr lang="en" sz="2400">
                <a:solidFill>
                  <a:schemeClr val="lt1"/>
                </a:solidFill>
              </a:rPr>
            </a:br>
            <a:r>
              <a:rPr lang="en" sz="2400">
                <a:solidFill>
                  <a:schemeClr val="lt1"/>
                </a:solidFill>
              </a:rPr>
              <a:t>Raspberry Robin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0"/>
          <p:cNvSpPr txBox="1"/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Raspberry Robin 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30" name="Google Shape;330;p60"/>
          <p:cNvSpPr txBox="1"/>
          <p:nvPr/>
        </p:nvSpPr>
        <p:spPr>
          <a:xfrm>
            <a:off x="424950" y="942550"/>
            <a:ext cx="75144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Raspberry Robin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-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Published in May by RedCanary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New attacking group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victims -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Various victims from different sectors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No common product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Hacking Techniques -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Infection vector - USB drive containing a malicious shortcut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Unique payload for each victim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Sophisticated C2 infrastructure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Sophisticated payloads and malwares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1"/>
          <p:cNvSpPr txBox="1"/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Raspberry Robin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36" name="Google Shape;336;p61"/>
          <p:cNvSpPr txBox="1"/>
          <p:nvPr/>
        </p:nvSpPr>
        <p:spPr>
          <a:xfrm>
            <a:off x="200" y="649975"/>
            <a:ext cx="9144000" cy="4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DLL loading using Rundll32 - 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rundll32 C:\ProgramData\ToolsSoft\NjitHolder\WznSport_l1_qtz32.dll Systeg_Enterpsoft_VisumlD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Process Hollowing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utgoing communication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towards TOR exit nodes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Persistence using scheduled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or registry run keys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071" y="1584325"/>
            <a:ext cx="5369953" cy="314907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1"/>
          <p:cNvSpPr/>
          <p:nvPr/>
        </p:nvSpPr>
        <p:spPr>
          <a:xfrm>
            <a:off x="5281075" y="2890875"/>
            <a:ext cx="487200" cy="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61"/>
          <p:cNvSpPr/>
          <p:nvPr/>
        </p:nvSpPr>
        <p:spPr>
          <a:xfrm>
            <a:off x="3871575" y="4578650"/>
            <a:ext cx="700500" cy="8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61"/>
          <p:cNvSpPr/>
          <p:nvPr/>
        </p:nvSpPr>
        <p:spPr>
          <a:xfrm>
            <a:off x="3746775" y="1651275"/>
            <a:ext cx="2242500" cy="8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Study Case #3</a:t>
            </a:r>
            <a:br>
              <a:rPr lang="en" sz="2400">
                <a:solidFill>
                  <a:schemeClr val="lt1"/>
                </a:solidFill>
              </a:rPr>
            </a:br>
            <a:r>
              <a:rPr lang="en" sz="2400">
                <a:solidFill>
                  <a:schemeClr val="lt1"/>
                </a:solidFill>
              </a:rPr>
              <a:t>Mustang Panda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60000"/>
          </a:srgbClr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3"/>
          <p:cNvSpPr txBox="1"/>
          <p:nvPr>
            <p:ph type="title"/>
          </p:nvPr>
        </p:nvSpPr>
        <p:spPr>
          <a:xfrm>
            <a:off x="317538" y="205981"/>
            <a:ext cx="8471400" cy="32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Mustang Panda APT</a:t>
            </a:r>
            <a:endParaRPr/>
          </a:p>
        </p:txBody>
      </p:sp>
      <p:sp>
        <p:nvSpPr>
          <p:cNvPr id="351" name="Google Shape;351;p63"/>
          <p:cNvSpPr txBox="1"/>
          <p:nvPr>
            <p:ph idx="1" type="body"/>
          </p:nvPr>
        </p:nvSpPr>
        <p:spPr>
          <a:xfrm>
            <a:off x="317500" y="742950"/>
            <a:ext cx="8471400" cy="3847200"/>
          </a:xfrm>
          <a:prstGeom prst="rect">
            <a:avLst/>
          </a:prstGeom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China-based threat actor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First observed in 2017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Targeting government entities, and non-governmental organizations in the U.S., </a:t>
            </a:r>
            <a:r>
              <a:rPr b="1" lang="en"/>
              <a:t>Singapore</a:t>
            </a:r>
            <a:r>
              <a:rPr lang="en"/>
              <a:t>, Mongolia, Pakistan, and Vietnam.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Utilizes shared malware like Poison Ivy and </a:t>
            </a:r>
            <a:r>
              <a:rPr b="1" lang="en"/>
              <a:t>PlugX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050" y="2415725"/>
            <a:ext cx="3313826" cy="22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60000"/>
          </a:srgbClr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4"/>
          <p:cNvSpPr txBox="1"/>
          <p:nvPr>
            <p:ph type="title"/>
          </p:nvPr>
        </p:nvSpPr>
        <p:spPr>
          <a:xfrm>
            <a:off x="317538" y="205981"/>
            <a:ext cx="8471400" cy="32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Legitimate Avast Process?</a:t>
            </a:r>
            <a:endParaRPr/>
          </a:p>
        </p:txBody>
      </p:sp>
      <p:sp>
        <p:nvSpPr>
          <p:cNvPr id="358" name="Google Shape;358;p64"/>
          <p:cNvSpPr txBox="1"/>
          <p:nvPr>
            <p:ph idx="1" type="body"/>
          </p:nvPr>
        </p:nvSpPr>
        <p:spPr>
          <a:xfrm>
            <a:off x="317500" y="742950"/>
            <a:ext cx="8471400" cy="3847200"/>
          </a:xfrm>
          <a:prstGeom prst="rect">
            <a:avLst/>
          </a:prstGeom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Observed a suspicious behaviour of Avast software loading an unsigned DLL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DLL hijacking technique is used in order to load the payload into the memory of benign applications</a:t>
            </a:r>
            <a:br>
              <a:rPr lang="en"/>
            </a:b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75" y="1796325"/>
            <a:ext cx="8224399" cy="27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60000"/>
          </a:srgbClr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5"/>
          <p:cNvSpPr txBox="1"/>
          <p:nvPr>
            <p:ph type="title"/>
          </p:nvPr>
        </p:nvSpPr>
        <p:spPr>
          <a:xfrm>
            <a:off x="317538" y="205981"/>
            <a:ext cx="8471400" cy="32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PlugX RAT </a:t>
            </a:r>
            <a:endParaRPr/>
          </a:p>
        </p:txBody>
      </p:sp>
      <p:sp>
        <p:nvSpPr>
          <p:cNvPr id="365" name="Google Shape;365;p65"/>
          <p:cNvSpPr txBox="1"/>
          <p:nvPr>
            <p:ph idx="1" type="body"/>
          </p:nvPr>
        </p:nvSpPr>
        <p:spPr>
          <a:xfrm>
            <a:off x="317500" y="742950"/>
            <a:ext cx="8471400" cy="3847200"/>
          </a:xfrm>
          <a:prstGeom prst="rect">
            <a:avLst/>
          </a:prstGeom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loaded DLL was recognized as the PlugX RAT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Capabilities:</a:t>
            </a:r>
            <a:br>
              <a:rPr lang="en"/>
            </a:br>
            <a:r>
              <a:rPr lang="en"/>
              <a:t>- Keylogging</a:t>
            </a:r>
            <a:br>
              <a:rPr lang="en"/>
            </a:br>
            <a:r>
              <a:rPr lang="en"/>
              <a:t>- Information stealing</a:t>
            </a:r>
            <a:br>
              <a:rPr lang="en"/>
            </a:br>
            <a:r>
              <a:rPr lang="en"/>
              <a:t>- Files modification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Contains 3 files: </a:t>
            </a:r>
            <a:br>
              <a:rPr lang="en"/>
            </a:br>
            <a:r>
              <a:rPr lang="en"/>
              <a:t>- Benign executable</a:t>
            </a:r>
            <a:br>
              <a:rPr lang="en"/>
            </a:br>
            <a:r>
              <a:rPr lang="en"/>
              <a:t>- DLL loader</a:t>
            </a:r>
            <a:br>
              <a:rPr lang="en"/>
            </a:br>
            <a:r>
              <a:rPr lang="en"/>
              <a:t>- Encrypted payload (.dat file)</a:t>
            </a:r>
            <a:br>
              <a:rPr lang="en"/>
            </a:br>
            <a:endParaRPr/>
          </a:p>
        </p:txBody>
      </p:sp>
      <p:pic>
        <p:nvPicPr>
          <p:cNvPr id="366" name="Google Shape;3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925" y="3071475"/>
            <a:ext cx="4697800" cy="12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60000"/>
          </a:srgbClr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6"/>
          <p:cNvSpPr txBox="1"/>
          <p:nvPr>
            <p:ph type="title"/>
          </p:nvPr>
        </p:nvSpPr>
        <p:spPr>
          <a:xfrm>
            <a:off x="317538" y="205981"/>
            <a:ext cx="84714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Additional functionality</a:t>
            </a:r>
            <a:endParaRPr/>
          </a:p>
        </p:txBody>
      </p:sp>
      <p:sp>
        <p:nvSpPr>
          <p:cNvPr id="372" name="Google Shape;372;p66"/>
          <p:cNvSpPr txBox="1"/>
          <p:nvPr>
            <p:ph idx="1" type="body"/>
          </p:nvPr>
        </p:nvSpPr>
        <p:spPr>
          <a:xfrm>
            <a:off x="336300" y="616200"/>
            <a:ext cx="8471400" cy="3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Registry Persistence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Spreading via USB and file shares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C2 Communication</a:t>
            </a: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Files exfiltration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pic>
        <p:nvPicPr>
          <p:cNvPr id="373" name="Google Shape;37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050" y="1996575"/>
            <a:ext cx="5463675" cy="7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050" y="3531824"/>
            <a:ext cx="5730899" cy="9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41625" y="3704700"/>
            <a:ext cx="2127350" cy="803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9"/>
          <p:cNvSpPr txBox="1"/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WHOAMI</a:t>
            </a:r>
            <a:endParaRPr/>
          </a:p>
        </p:txBody>
      </p:sp>
      <p:sp>
        <p:nvSpPr>
          <p:cNvPr id="258" name="Google Shape;258;p49"/>
          <p:cNvSpPr txBox="1"/>
          <p:nvPr/>
        </p:nvSpPr>
        <p:spPr>
          <a:xfrm>
            <a:off x="449750" y="978775"/>
            <a:ext cx="5176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Threat Hunter in Palo Alto Networks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Living in Israel 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Served in the Israeli Navy as a Security Researcher 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Addicted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to Avocado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650" y="564400"/>
            <a:ext cx="2822275" cy="378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Let’s Hunt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8"/>
          <p:cNvSpPr txBox="1"/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Common-Grounds</a:t>
            </a:r>
            <a:endParaRPr sz="2000"/>
          </a:p>
        </p:txBody>
      </p:sp>
      <p:sp>
        <p:nvSpPr>
          <p:cNvPr id="386" name="Google Shape;386;p68"/>
          <p:cNvSpPr txBox="1"/>
          <p:nvPr>
            <p:ph type="title"/>
          </p:nvPr>
        </p:nvSpPr>
        <p:spPr>
          <a:xfrm>
            <a:off x="311700" y="698850"/>
            <a:ext cx="8520600" cy="39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0" lang="en" sz="1700">
                <a:solidFill>
                  <a:schemeClr val="dk1"/>
                </a:solidFill>
              </a:rPr>
              <a:t>Unprivileged paths - </a:t>
            </a:r>
            <a:endParaRPr b="0"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○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C:\Users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○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C:\ProgramData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0" lang="en" sz="1700">
                <a:solidFill>
                  <a:schemeClr val="dk1"/>
                </a:solidFill>
              </a:rPr>
              <a:t>PE Entropy</a:t>
            </a:r>
            <a:endParaRPr b="0"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I.e - All Raspberry Robin payloads share the same entropy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0" lang="en" sz="1700">
                <a:solidFill>
                  <a:schemeClr val="dk1"/>
                </a:solidFill>
              </a:rPr>
              <a:t>Anomalies - </a:t>
            </a:r>
            <a:r>
              <a:rPr b="0" lang="en" sz="1700">
                <a:solidFill>
                  <a:schemeClr val="dk1"/>
                </a:solidFill>
              </a:rPr>
              <a:t>Frequency of execution - </a:t>
            </a:r>
            <a:endParaRPr b="0"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 command line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 module load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Questions?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About the research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1"/>
          <p:cNvSpPr txBox="1"/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Hunting Hypothesis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70" name="Google Shape;270;p51"/>
          <p:cNvSpPr txBox="1"/>
          <p:nvPr/>
        </p:nvSpPr>
        <p:spPr>
          <a:xfrm>
            <a:off x="424950" y="942550"/>
            <a:ext cx="75144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Attackers will eventually load a malicious module (DLL)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DLLs will be loaded within one of 2 methods -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DLL Hijacking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Using LOLBINS (Rundll32.exe,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Regsvr32.exe, etc…)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DLL will be unsigned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Most of the times,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malicious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DLLs will be placed in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unprivileged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paths. I.e: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- C:\ProgramData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- C:\users\user\documents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- C:\users\user\AppData\...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/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Real Life </a:t>
            </a:r>
            <a:r>
              <a:rPr lang="en" sz="2000">
                <a:solidFill>
                  <a:schemeClr val="dk1"/>
                </a:solidFill>
              </a:rPr>
              <a:t>Scenarios</a:t>
            </a:r>
            <a:endParaRPr sz="2000"/>
          </a:p>
        </p:txBody>
      </p:sp>
      <p:pic>
        <p:nvPicPr>
          <p:cNvPr id="276" name="Google Shape;276;p52" title="グラフ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125" y="898475"/>
            <a:ext cx="5943600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3"/>
          <p:cNvSpPr txBox="1"/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Real Life Scenarios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82" name="Google Shape;282;p53"/>
          <p:cNvSpPr txBox="1"/>
          <p:nvPr/>
        </p:nvSpPr>
        <p:spPr>
          <a:xfrm>
            <a:off x="424950" y="942550"/>
            <a:ext cx="75144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Lazarus Group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Raspberry Robin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Mustang Panda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Study Case #1</a:t>
            </a:r>
            <a:br>
              <a:rPr lang="en" sz="2400">
                <a:solidFill>
                  <a:schemeClr val="lt1"/>
                </a:solidFill>
              </a:rPr>
            </a:br>
            <a:r>
              <a:rPr lang="en" sz="2400">
                <a:solidFill>
                  <a:schemeClr val="lt1"/>
                </a:solidFill>
              </a:rPr>
              <a:t>Lazarus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5"/>
          <p:cNvSpPr txBox="1"/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Lazarus Attack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93" name="Google Shape;293;p55"/>
          <p:cNvSpPr txBox="1"/>
          <p:nvPr/>
        </p:nvSpPr>
        <p:spPr>
          <a:xfrm>
            <a:off x="404125" y="771650"/>
            <a:ext cx="75144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Lazarus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North Korean Cyber Operators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Targeting the Chemical Sector (recent attacks)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Victim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Gas company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Sophisticated Hacking Techniques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Living off the land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Using various samples and techniques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Supply Chain Attack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4" name="Google Shape;2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50" y="2479425"/>
            <a:ext cx="3722425" cy="20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6"/>
          <p:cNvSpPr txBox="1"/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Lazarus Attack 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00" name="Google Shape;300;p56"/>
          <p:cNvSpPr txBox="1"/>
          <p:nvPr/>
        </p:nvSpPr>
        <p:spPr>
          <a:xfrm>
            <a:off x="424950" y="631450"/>
            <a:ext cx="75144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DLL hijacking activity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C:\ProgramData\Intel\wsmprovhost.exe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loading unsigned mi.dll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1" name="Google Shape;30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625" y="1655475"/>
            <a:ext cx="7826602" cy="31554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6"/>
          <p:cNvSpPr/>
          <p:nvPr/>
        </p:nvSpPr>
        <p:spPr>
          <a:xfrm>
            <a:off x="2542150" y="3595075"/>
            <a:ext cx="750300" cy="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6"/>
          <p:cNvSpPr/>
          <p:nvPr/>
        </p:nvSpPr>
        <p:spPr>
          <a:xfrm>
            <a:off x="4676225" y="2161250"/>
            <a:ext cx="750300" cy="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rporate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E9E9"/>
      </a:lt2>
      <a:accent1>
        <a:srgbClr val="FA582D"/>
      </a:accent1>
      <a:accent2>
        <a:srgbClr val="FFCB06"/>
      </a:accent2>
      <a:accent3>
        <a:srgbClr val="00C0E8"/>
      </a:accent3>
      <a:accent4>
        <a:srgbClr val="00CC66"/>
      </a:accent4>
      <a:accent5>
        <a:srgbClr val="00AEC4"/>
      </a:accent5>
      <a:accent6>
        <a:srgbClr val="C8462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